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7" r:id="rId3"/>
    <p:sldId id="258" r:id="rId4"/>
    <p:sldId id="260" r:id="rId5"/>
    <p:sldId id="259" r:id="rId6"/>
    <p:sldId id="261" r:id="rId7"/>
    <p:sldId id="279" r:id="rId8"/>
    <p:sldId id="262" r:id="rId9"/>
    <p:sldId id="263" r:id="rId10"/>
    <p:sldId id="264" r:id="rId11"/>
    <p:sldId id="269" r:id="rId12"/>
    <p:sldId id="265" r:id="rId13"/>
    <p:sldId id="266" r:id="rId14"/>
    <p:sldId id="267" r:id="rId15"/>
    <p:sldId id="268" r:id="rId16"/>
    <p:sldId id="270" r:id="rId17"/>
    <p:sldId id="272" r:id="rId18"/>
    <p:sldId id="271" r:id="rId19"/>
    <p:sldId id="273" r:id="rId20"/>
    <p:sldId id="276" r:id="rId21"/>
    <p:sldId id="278" r:id="rId22"/>
    <p:sldId id="280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2E29"/>
    <a:srgbClr val="FD7373"/>
    <a:srgbClr val="66FF99"/>
    <a:srgbClr val="0066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BC09733-9A38-DCDE-B991-6283709EFAD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55A28BA-E52F-5873-AEF2-8C74545670A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566C1BB-48C4-1225-2AAB-E58685931D8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CB1C9899-0A73-54B5-1F03-40D67634EB0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5F2A83A6-ED11-1010-3E14-A32551D5CB6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98C2105A-BD9C-90F8-A511-566CFF5F69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8E15A67-5D68-4E8C-8DCE-206AC40851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381362DC-F7D6-4593-A7D0-1BD29DBFFF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6FE8A47-D0A4-4470-B96A-230D9AB870D5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C24385C-0A3B-6223-F7B5-D2A1B48A4E5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99F99F7-E75A-1C05-1A71-E4A81635C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D8CC87B-4502-CFF5-7E43-5C41C899AE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AB08883-D0C1-43EE-B20B-AFB996D93E89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B3E10D4-A2CA-7ABC-D558-C9C60B2BF74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727C8DDD-52F4-A60B-D6E0-980C6F0962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6F7F2D30-D0F2-9C4F-593D-6C576DF956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42C6F3-FDD1-440B-BF70-135A9CB84192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8F9CC11B-051B-270B-ACAD-12A13CEE834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FB6C1AAB-15E9-573B-F36F-4192CD47C4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9588D989-CD56-1B69-6A0B-F4726B733D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9F1CDB-BB29-4F7A-A983-A1397269FF69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2438F36-7293-E3FF-167E-D0566396696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C9A25003-B42C-6510-4411-95928C2CC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61A1310-95B4-092B-C603-CE6231D412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A09DF33-1631-4838-98F8-B709076941DE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4B037F4-ABF0-DDD0-F466-9EEF260FC4C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6AA3E4F-95CB-F93F-5818-4D8F15150A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CCE919CA-85CF-0547-4793-CE5251DDC8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9B1A0F6-E97C-46B2-A1CF-2AB9406F9FA8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A1216553-43F2-860B-CFBA-B18A67BBF07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00A678F8-CB99-982B-1E35-76FAECC747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C16E2E37-EF70-3CC9-6E55-9B45B57C98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70EA916-D294-4685-A5AE-6EDE9F5F3704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0E640FE3-1299-328A-05FF-0126A6FFBAF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83BC6AE9-9B81-A041-43DA-7FEC9E62C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B0193D27-F04D-424E-8FD4-F23355AE51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8D6A93C-AD61-40D9-82AB-9FE02F32D1A0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5E9BA5B1-82CB-A711-A2AA-4E59788FA85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A988807F-B51E-B653-5DAD-621E5227C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FB1E86ED-E00C-715C-F2DE-D6A657127C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67C891-314D-4731-93BC-B65056FF6486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C4A76AEA-92ED-6BD8-530F-1EA15F46E9C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921F792C-9E88-D4DD-4DF7-0467C522E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52E9D406-E3EC-25C9-7124-23E9BFECD4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91AB048-63BE-4897-B20B-43FF73B1CB63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CF2D221B-5939-BABD-D967-9FD56C264CF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F61E382F-9E83-DAC4-66D1-5B7792226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A4338102-D32F-E38B-48D1-4DEFD66958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4C73B3-F817-499B-B0B8-693FAC5AC847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2508BCB2-18EF-E579-CBC1-8EAB5A45928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A036BA07-5370-B843-7163-CB9957A03B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9F76075-7070-4CBA-88DE-0B0B3FF438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A3219DB-C1AD-4BB1-9DF3-3C78FE608E02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54BAACA-E85D-E8E4-2E6B-97FD6A29EA2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C1620203-36E1-DEC4-08DC-C53145A503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5314F8F0-A882-E2FE-7F9D-DB2BB164FD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198ACB-3871-42BA-BE2D-CCA76792A9D4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3273A7EC-F32D-F3C0-FC84-90E840D0543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BF1CC08E-D599-7DDE-0F53-0F4F3480D1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42C8B59-F3D3-7D2B-C181-95DBE8ED6C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9726B4D-95E4-42EE-ACD1-9852B53A5554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630E90FE-D440-D17D-AAE6-0C906D68EE0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CDFB9D36-8C46-3728-7020-1E29088657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AAE3827A-D25B-BE9E-8C70-4042483CA9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AC2F23-325F-43DB-A09A-A0EF9D9BE494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781B2019-A8B2-4084-AF8E-88560E03C64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94AEA85-6A86-DBEC-BE91-75E19640C7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B53BFF0E-92D9-2767-4FA4-520353A024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ADF7C3-B10A-4713-A109-AFC9F0A3C76D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8D669E3-F639-6D6C-6334-1A750C48A55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B283356B-6274-6759-CACB-329AD2B400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B6937E9-3396-29F2-B756-2A085E74FC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4A50EB-36A1-4860-9323-A9B4C5FF0B86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8F74814-84BE-E95A-CEA3-BA8068B95BC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3375015D-A61C-0D6B-7A92-252CF1D359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216E2AA-02ED-67F5-D2A5-F6C1AE984F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ACDF051-3D25-4D49-AFFB-B60DBF71BDCB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E95740D-6E26-A058-FAC8-C2CA9C19CDA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8F7E66B9-6F7A-DAA8-B4B7-7636E36289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C24C7DA0-D023-B066-03CF-A52C89DC86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55484D3-5349-4D83-99B9-1DBE524953F8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B07823A0-49BF-6025-244D-77AEFA14E88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C8F320B-21C4-4438-4ADD-98890778EA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F899972-4B0C-64DC-72FE-DF4168928D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CCDDAD-AE13-4EB7-8C36-3335A7D0B783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DD9EEE88-6CD5-1331-D02D-CB89AC4EAE1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DB4C7F8E-83D9-1524-5C93-62C21ACF30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BE1920E1-BDA9-B6A3-9901-4BBFA09566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6E54FA-D64B-408D-909E-E5FB84D4A2E2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144FD579-F3C3-AF53-400E-B5FC9453CEA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4806B2D2-6C47-C524-EB7C-8C9371C049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E8B656A0-7BAC-5EE4-7E1C-7200A19C9B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93E3EF-C67A-46A8-B39A-4ABE15D08BB5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43D867F2-C2F7-B461-A960-FD0A5A4E744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FFE42851-CC7C-E5F5-3E4F-00B3BBF6A3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F97934-FC57-F172-6FB8-476A8FC581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CE49CF-F6C7-6DB1-7A19-D35CC50A4B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C83BB1-B9BC-F667-17E4-378ADAC6CA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039CC-E138-4B9B-9B7B-EDAD887045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54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B605AC-3033-F59B-BD50-54F6D508F8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CEEDE3-C4CB-3057-8B84-0C2B4800C3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8443EF-B498-61B6-641D-03452A4A94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0F2D8-F05E-487A-B20F-EC428F4415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49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66F01F-9E04-CF41-8D3C-6B72ABC289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D479BB-DF16-EA37-C84F-7836E427B4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A9EC60-7FB0-E683-AFC5-6D1312B1E3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68DE8-DEFF-4DFD-A7B3-4851093ACD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82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AE3850-BFF8-45F5-B274-678E0F37D4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35D554-3DF6-6F3C-AADD-C4B69042C4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E86BD2-C45A-4BCD-43AA-4DD80A3E46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49C02-7370-4234-BEC7-A2CD07CEF4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76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8A72FB-669C-90E2-65C7-D7D52C1AB2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E5E35C-54F3-7099-127C-08BA763FA5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58103C-2337-09DE-5436-FE1415E939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E0D8-35AE-4C02-9A6E-EA01B13F2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121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817E72-85D8-4439-FEB3-2165501347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B9D4BD-F6C3-0983-B2E8-753D6590BC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DD5F5A-DCE9-FCCD-A274-BBECAA5D50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B1019-D474-4104-B1AC-A93DF0671D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65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8188BBD-BA52-23D9-2133-A6C353A89A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C60C510-898A-7C9F-260A-3D4B920135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5FFD75A-DC85-10FE-E7CB-9818BCF049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F6F49-3936-463F-870C-A15C0CB464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48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4EEEBAB-184A-7F07-ECCD-A0DAF6BF18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D165096-E943-1FD1-C042-0CB2C47661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F856BE7-E3B5-B92E-DD2A-6D2838B251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2AA1C-30F1-441B-98D8-F12DFA840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48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2CC6F18-31D1-162E-78F3-7CA2361381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587C4C9-DF78-DF7C-958C-0BBC9C0BB5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076206-DDF3-D4F3-710E-DF56C81752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23A7A-77B6-4281-98C2-5E0C117A1C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01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C3B535-5F0C-0DE8-1D2F-F9073D5AC8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B77A71-892E-A040-0C85-54D72554C0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3A2426-2E29-501B-6D72-71D166D227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44420-86F2-48A1-A125-CB0863BD59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603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7D5C96-B71A-7A69-EF11-98B45D713B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AB3EDF-5C68-8480-F1D4-316FCF5742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30E89C-026A-8B59-9E99-BFC8C0E1CC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6E471-B279-457D-8EAF-2CF7D09899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4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100000">
              <a:srgbClr val="000099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EEF6090-402D-BC1F-AECA-B1CA1F39B5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12B8D36-9D0C-CF80-DFFC-FDD6833797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E48F992-0B5C-E576-6DAB-6AA8EA669D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D8BE9F2-21FB-1E76-6B4E-C7A90911AFF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E977EDA-F765-AACE-0EFD-544894C31C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ED80B43-4D4A-4461-859A-9552B64BF5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2E2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2E29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2E29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2E29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2E29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2E29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2E29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2E29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2E29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FFFFC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FFFFCC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FFFFCC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FFFFC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nt.org/research-resources/leave-no-trace-focused-research-2011-2018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uting.org/filestore/pdf/21-117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www.scouting.org/scoutsource/BoyScouts/TeachingLeaveNoTrace.aspx" TargetMode="Externa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utdoorethics-bsa.org/files/BSA%20Leave%20No%20Trace%20101%20Course%20Guide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uting.org/outdoor-programs/outdoor-ethic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hyperlink" Target="http://outdoorethics-bsa.org/new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nt.org/training/PDFs/NA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nt.org/training/PDFs/Group%20Use%20Brochure.pdf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s.gov/features/wilderness/leavenotrace/popup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LNT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DE8AEAF-E8E0-2A4F-2D3B-C83EBC6C1A2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838200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en-US" sz="4400"/>
              <a:t>Leave No Trace</a:t>
            </a:r>
            <a:br>
              <a:rPr lang="en-US" altLang="en-US" sz="4400"/>
            </a:br>
            <a:r>
              <a:rPr lang="en-US" altLang="en-US" sz="4400"/>
              <a:t> Teaching Resources</a:t>
            </a:r>
            <a:endParaRPr lang="en-US" altLang="en-US"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AD5A190-239C-D5F2-7968-AD6095BCE9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Resources From</a:t>
            </a:r>
            <a:br>
              <a:rPr lang="en-US" altLang="en-US" sz="4000"/>
            </a:br>
            <a:r>
              <a:rPr lang="en-US" altLang="en-US" sz="4000"/>
              <a:t>Leave No Trace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C5BDC22-A6BC-2016-DD18-19115C4521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Books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/>
              <a:t>BACKPACKER Leave No Trace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/>
              <a:t>Falcon Guide to Leave No Trace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/>
              <a:t>Wilderness Ethics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/>
              <a:t>The Backpackers’s Field Manual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/>
              <a:t>….</a:t>
            </a:r>
          </a:p>
        </p:txBody>
      </p:sp>
      <p:pic>
        <p:nvPicPr>
          <p:cNvPr id="21508" name="Picture 6" descr="Lntfalcon">
            <a:extLst>
              <a:ext uri="{FF2B5EF4-FFF2-40B4-BE49-F238E27FC236}">
                <a16:creationId xmlns:a16="http://schemas.microsoft.com/office/drawing/2014/main" id="{E74EB02D-CFE8-9C3F-933F-1D53FD817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67200"/>
            <a:ext cx="14287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 descr="Wilderness_ethics">
            <a:extLst>
              <a:ext uri="{FF2B5EF4-FFF2-40B4-BE49-F238E27FC236}">
                <a16:creationId xmlns:a16="http://schemas.microsoft.com/office/drawing/2014/main" id="{ABD51039-71D9-3C38-5012-EFB8DD2F7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43400"/>
            <a:ext cx="14493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" descr="Lnt_backpacker">
            <a:extLst>
              <a:ext uri="{FF2B5EF4-FFF2-40B4-BE49-F238E27FC236}">
                <a16:creationId xmlns:a16="http://schemas.microsoft.com/office/drawing/2014/main" id="{BD00DE22-5ED9-0551-5609-CF0069C47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752600"/>
            <a:ext cx="14287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2" descr="Pfm">
            <a:extLst>
              <a:ext uri="{FF2B5EF4-FFF2-40B4-BE49-F238E27FC236}">
                <a16:creationId xmlns:a16="http://schemas.microsoft.com/office/drawing/2014/main" id="{E6A2A2C0-E417-C4C0-6E58-E1537F6E4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95800"/>
            <a:ext cx="16065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3035F3B-3DD9-F42F-D4B6-F7E2892785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Resources From</a:t>
            </a:r>
            <a:br>
              <a:rPr lang="en-US" altLang="en-US" sz="4000"/>
            </a:br>
            <a:r>
              <a:rPr lang="en-US" altLang="en-US" sz="4000"/>
              <a:t>Leave No Trace</a:t>
            </a: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8F0242BF-DEB1-C50D-9A5F-95768CD397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Online Leave No Trace 101 Course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C50B5F-A505-E337-91AE-A836AACCF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583273"/>
            <a:ext cx="4940710" cy="37460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F445437-A59D-981D-54CD-CCF6F4BD5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Resources From</a:t>
            </a:r>
            <a:br>
              <a:rPr lang="en-US" altLang="en-US" sz="4000"/>
            </a:br>
            <a:r>
              <a:rPr lang="en-US" altLang="en-US" sz="4000"/>
              <a:t>Leave No Trace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338CFC0-1CDF-7777-19A8-E3CF376D97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Leave No Trace Related Research</a:t>
            </a:r>
            <a:br>
              <a:rPr lang="en-US" altLang="en-US"/>
            </a:br>
            <a:r>
              <a:rPr lang="en-US" altLang="en-US"/>
              <a:t>web Page</a:t>
            </a:r>
          </a:p>
          <a:p>
            <a:pPr eaLnBrk="1" hangingPunct="1"/>
            <a:r>
              <a:rPr lang="en-US" altLang="en-US">
                <a:hlinkClick r:id="rId3"/>
              </a:rPr>
              <a:t>https://lnt.org/research-resources/leave-no-trace-focused-research-2011-2018/</a:t>
            </a:r>
            <a:br>
              <a:rPr lang="en-US" altLang="en-US"/>
            </a:br>
            <a:endParaRPr lang="en-US" altLang="en-US"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A71F4FE-71C8-AC3A-E77A-4E80B1302B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Resources From</a:t>
            </a:r>
            <a:br>
              <a:rPr lang="en-US" altLang="en-US" sz="4000"/>
            </a:br>
            <a:r>
              <a:rPr lang="en-US" altLang="en-US" sz="4000"/>
              <a:t>Leave No Trace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683EC619-9675-5EBE-B6E7-8E0B246D12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1"/>
            <a:ext cx="8229600" cy="16002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altLang="en-US" dirty="0"/>
              <a:t>Programs</a:t>
            </a:r>
          </a:p>
          <a:p>
            <a:pPr marL="990600" lvl="1" indent="-533400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(See other </a:t>
            </a:r>
            <a:r>
              <a:rPr lang="en-US" altLang="en-US" dirty="0" err="1"/>
              <a:t>slideset</a:t>
            </a:r>
            <a:r>
              <a:rPr lang="en-US" altLang="en-US" dirty="0"/>
              <a:t>) 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24C26C5-80D4-3931-C0D8-201ECCA57F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54864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Resources From the</a:t>
            </a:r>
            <a:br>
              <a:rPr lang="en-US" altLang="en-US" sz="4000"/>
            </a:br>
            <a:r>
              <a:rPr lang="en-US" altLang="en-US" sz="4000"/>
              <a:t>Boy Scouts of America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BF90905-C3AE-657F-864E-0BF094B715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Scouts BSA Handbooks (and Cub Scout)</a:t>
            </a:r>
          </a:p>
          <a:p>
            <a:pPr eaLnBrk="1" hangingPunct="1"/>
            <a:r>
              <a:rPr lang="en-US" altLang="en-US"/>
              <a:t>BSA Fieldbook</a:t>
            </a:r>
          </a:p>
          <a:p>
            <a:pPr eaLnBrk="1" hangingPunct="1"/>
            <a:r>
              <a:rPr lang="en-US" altLang="en-US"/>
              <a:t>Passport to High Adventure</a:t>
            </a:r>
          </a:p>
          <a:p>
            <a:pPr eaLnBrk="1" hangingPunct="1"/>
            <a:r>
              <a:rPr lang="en-US" altLang="en-US"/>
              <a:t>OE Guide (&amp; Advisor) Handbook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29700" name="Picture 20">
            <a:extLst>
              <a:ext uri="{FF2B5EF4-FFF2-40B4-BE49-F238E27FC236}">
                <a16:creationId xmlns:a16="http://schemas.microsoft.com/office/drawing/2014/main" id="{08BE60DA-94AF-DA3A-59AB-900A42CCF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7" r="15315" b="-1080"/>
          <a:stretch>
            <a:fillRect/>
          </a:stretch>
        </p:blipFill>
        <p:spPr bwMode="auto">
          <a:xfrm>
            <a:off x="5227638" y="4040188"/>
            <a:ext cx="1768475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2">
            <a:extLst>
              <a:ext uri="{FF2B5EF4-FFF2-40B4-BE49-F238E27FC236}">
                <a16:creationId xmlns:a16="http://schemas.microsoft.com/office/drawing/2014/main" id="{B26AE561-CBE1-DFAC-3CCD-CB869ED52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r="14667"/>
          <a:stretch>
            <a:fillRect/>
          </a:stretch>
        </p:blipFill>
        <p:spPr bwMode="auto">
          <a:xfrm>
            <a:off x="7194550" y="2497138"/>
            <a:ext cx="179546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26">
            <a:extLst>
              <a:ext uri="{FF2B5EF4-FFF2-40B4-BE49-F238E27FC236}">
                <a16:creationId xmlns:a16="http://schemas.microsoft.com/office/drawing/2014/main" id="{FE8C98EB-E6FE-6BB9-BAF7-7D2038883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r="11111"/>
          <a:stretch>
            <a:fillRect/>
          </a:stretch>
        </p:blipFill>
        <p:spPr bwMode="auto">
          <a:xfrm>
            <a:off x="2438400" y="4114800"/>
            <a:ext cx="2008188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6EC82B98-0B6F-CF9F-BC14-EDDC2EB01C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7818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Resources From the</a:t>
            </a:r>
            <a:br>
              <a:rPr lang="en-US" altLang="en-US" sz="4000"/>
            </a:br>
            <a:r>
              <a:rPr lang="en-US" altLang="en-US" sz="4000"/>
              <a:t>Boy Scouts of America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94F08B67-F6DF-C72A-4CF0-B673903D2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Teaching Leave No Trace</a:t>
            </a:r>
            <a:br>
              <a:rPr lang="en-US" altLang="en-US"/>
            </a:br>
            <a:r>
              <a:rPr lang="en-US" altLang="en-US"/>
              <a:t>(web page &amp; downloadable)</a:t>
            </a:r>
          </a:p>
          <a:p>
            <a:pPr eaLnBrk="1" hangingPunct="1"/>
            <a:endParaRPr lang="en-US" altLang="en-US"/>
          </a:p>
        </p:txBody>
      </p:sp>
      <p:pic>
        <p:nvPicPr>
          <p:cNvPr id="31748" name="Picture 20">
            <a:hlinkClick r:id="rId3"/>
            <a:extLst>
              <a:ext uri="{FF2B5EF4-FFF2-40B4-BE49-F238E27FC236}">
                <a16:creationId xmlns:a16="http://schemas.microsoft.com/office/drawing/2014/main" id="{C2891F34-2816-199E-6D32-B118F17D1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316706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22">
            <a:hlinkClick r:id="rId5"/>
            <a:extLst>
              <a:ext uri="{FF2B5EF4-FFF2-40B4-BE49-F238E27FC236}">
                <a16:creationId xmlns:a16="http://schemas.microsoft.com/office/drawing/2014/main" id="{D36A300A-5174-515E-0CBB-B020A7D34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2971800"/>
            <a:ext cx="310832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68E5B76-7A97-9A15-7F58-C1E0D005E5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77200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Resources From the BSA Outdoor Ethics Committee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9FED8202-D01E-6519-DF47-1D7B615A7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BSA Leave No Trace 101 Course Guide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33796" name="Picture 7">
            <a:hlinkClick r:id="rId3"/>
            <a:extLst>
              <a:ext uri="{FF2B5EF4-FFF2-40B4-BE49-F238E27FC236}">
                <a16:creationId xmlns:a16="http://schemas.microsoft.com/office/drawing/2014/main" id="{FCA9FFEC-D274-8F3F-9905-56244BBA0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9" t="11429" r="22891" b="1299"/>
          <a:stretch>
            <a:fillRect/>
          </a:stretch>
        </p:blipFill>
        <p:spPr bwMode="auto">
          <a:xfrm>
            <a:off x="5644798" y="2895600"/>
            <a:ext cx="3007366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9730E7C-1B58-2FED-EFB9-86FF6D7A36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77200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Resources From the BSA Outdoor Ethics Committee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EE19ACBD-28B2-821E-445B-C6E7BB65C3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BSA Leave No Trace Level 1 Instructor Course Manual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CF24C2-6970-DD4D-A800-C2F75FAB6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961242"/>
            <a:ext cx="3048000" cy="370442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>
            <a:extLst>
              <a:ext uri="{FF2B5EF4-FFF2-40B4-BE49-F238E27FC236}">
                <a16:creationId xmlns:a16="http://schemas.microsoft.com/office/drawing/2014/main" id="{6197C0FF-E824-D200-0E83-FAC72FC2E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BSA Supplement to the Leave No Trace Master Educator Handbook</a:t>
            </a:r>
          </a:p>
          <a:p>
            <a:pPr eaLnBrk="1" hangingPunct="1"/>
            <a:endParaRPr lang="en-US" altLang="en-US"/>
          </a:p>
        </p:txBody>
      </p:sp>
      <p:pic>
        <p:nvPicPr>
          <p:cNvPr id="37891" name="Picture 2">
            <a:extLst>
              <a:ext uri="{FF2B5EF4-FFF2-40B4-BE49-F238E27FC236}">
                <a16:creationId xmlns:a16="http://schemas.microsoft.com/office/drawing/2014/main" id="{517B3461-A90C-3A40-D0E5-BB344B8D7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86088"/>
            <a:ext cx="2528888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2">
            <a:extLst>
              <a:ext uri="{FF2B5EF4-FFF2-40B4-BE49-F238E27FC236}">
                <a16:creationId xmlns:a16="http://schemas.microsoft.com/office/drawing/2014/main" id="{38441F76-CA9E-4A35-294B-387373E29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2E29"/>
                </a:solidFill>
              </a:rPr>
              <a:t>Resources From the BSA Outdoor Ethics Committee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7">
            <a:extLst>
              <a:ext uri="{FF2B5EF4-FFF2-40B4-BE49-F238E27FC236}">
                <a16:creationId xmlns:a16="http://schemas.microsoft.com/office/drawing/2014/main" id="{0B2FFF0E-D81A-2A7E-FBE3-8A38A8120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BSA Outdoor Programs / Outdoor Ethics</a:t>
            </a:r>
          </a:p>
          <a:p>
            <a:pPr lvl="1" eaLnBrk="1" hangingPunct="1"/>
            <a:r>
              <a:rPr lang="en-US" altLang="en-US" sz="2000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https://www.scouting.org/outdoor-programs/outdoor-ethics/</a:t>
            </a:r>
            <a:r>
              <a:rPr lang="en-US" altLang="en-US" sz="2000" dirty="0">
                <a:solidFill>
                  <a:srgbClr val="FFC000"/>
                </a:solidFill>
              </a:rPr>
              <a:t> </a:t>
            </a:r>
          </a:p>
          <a:p>
            <a:pPr lvl="1" eaLnBrk="1" hangingPunct="1"/>
            <a:r>
              <a:rPr lang="en-US" altLang="en-US" sz="2000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http://outdoorethics-bsa.org/news/</a:t>
            </a:r>
            <a:endParaRPr lang="en-US" altLang="en-US" sz="2000" dirty="0">
              <a:solidFill>
                <a:srgbClr val="FFC000"/>
              </a:solidFill>
            </a:endParaRP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FDF403EC-72C7-19D8-778E-829CFCF049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77200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Resources From the BSA Outdoor Ethics Committee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04AD16-6919-CB89-7E1C-41649F2AD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999" y="2971800"/>
            <a:ext cx="4419601" cy="3010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B9A41D-6BD5-4B4C-8DBF-0A0F7F27B4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398" y="4953690"/>
            <a:ext cx="4419601" cy="16757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0E7559C-F937-CBE0-37A8-15802D05A9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Resources From</a:t>
            </a:r>
            <a:br>
              <a:rPr lang="en-US" altLang="en-US" sz="4000"/>
            </a:br>
            <a:r>
              <a:rPr lang="en-US" altLang="en-US" sz="4000"/>
              <a:t>Leave No Trace</a:t>
            </a:r>
          </a:p>
        </p:txBody>
      </p:sp>
      <p:sp>
        <p:nvSpPr>
          <p:cNvPr id="5123" name="Rectangle 4">
            <a:extLst>
              <a:ext uri="{FF2B5EF4-FFF2-40B4-BE49-F238E27FC236}">
                <a16:creationId xmlns:a16="http://schemas.microsoft.com/office/drawing/2014/main" id="{2F1FF913-69C0-1AC3-E5F6-AC7DF8DCB6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686800" cy="4525963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Master Educator Handbook!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Education &amp; Training Resources Page</a:t>
            </a:r>
            <a:br>
              <a:rPr lang="en-US" altLang="en-US" dirty="0"/>
            </a:br>
            <a:endParaRPr lang="en-US" altLang="en-US" dirty="0"/>
          </a:p>
          <a:p>
            <a:pPr eaLnBrk="1" hangingPunct="1"/>
            <a:r>
              <a:rPr lang="en-US" altLang="en-US" dirty="0"/>
              <a:t>Concepts and Plans For Teaching Leave No Trace web Page</a:t>
            </a:r>
            <a:endParaRPr lang="en-US" alt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2FB812DC-E824-3499-D018-0D24814A74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Council Outdoor Ethics Advocate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41987" name="Picture 9">
            <a:extLst>
              <a:ext uri="{FF2B5EF4-FFF2-40B4-BE49-F238E27FC236}">
                <a16:creationId xmlns:a16="http://schemas.microsoft.com/office/drawing/2014/main" id="{732E6E4F-D8F2-F629-D93E-84B3D7777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438400"/>
            <a:ext cx="36576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2">
            <a:extLst>
              <a:ext uri="{FF2B5EF4-FFF2-40B4-BE49-F238E27FC236}">
                <a16:creationId xmlns:a16="http://schemas.microsoft.com/office/drawing/2014/main" id="{8BF9FA51-E391-098C-E989-77A7464A1C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77200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Resources From the BSA Outdoor Ethics Committee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41B8EA02-D5B2-E7DA-FE89-D1FB71C79A2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en-US" sz="4400"/>
              <a:t>The End</a:t>
            </a:r>
            <a:endParaRPr lang="en-US" altLang="en-US" sz="2800"/>
          </a:p>
        </p:txBody>
      </p:sp>
      <p:sp>
        <p:nvSpPr>
          <p:cNvPr id="44035" name="Rectangle 6">
            <a:extLst>
              <a:ext uri="{FF2B5EF4-FFF2-40B4-BE49-F238E27FC236}">
                <a16:creationId xmlns:a16="http://schemas.microsoft.com/office/drawing/2014/main" id="{36F3E1B8-B3D9-0F95-AED6-81C986DFE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981200"/>
            <a:ext cx="8839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650" tIns="49326" rIns="98650" bIns="49326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B1605AA1-2983-ECA8-D857-42C7809B7F7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838200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en-US" sz="4400"/>
              <a:t>Revisions</a:t>
            </a:r>
            <a:endParaRPr lang="en-US" altLang="en-US" sz="2800"/>
          </a:p>
        </p:txBody>
      </p:sp>
      <p:sp>
        <p:nvSpPr>
          <p:cNvPr id="46083" name="Rectangle 6">
            <a:extLst>
              <a:ext uri="{FF2B5EF4-FFF2-40B4-BE49-F238E27FC236}">
                <a16:creationId xmlns:a16="http://schemas.microsoft.com/office/drawing/2014/main" id="{E5E7430F-8B68-9AC7-F2E2-B32296431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981200"/>
            <a:ext cx="7620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650" tIns="49326" rIns="98650" bIns="49326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/>
              <a:t>This slide set was originally developed by Dan Thompson of the Blue Grass Council for the Boy Scouts of America Outdoor Ethics Task Force Master Educator Course.   </a:t>
            </a:r>
          </a:p>
          <a:p>
            <a:pPr eaLnBrk="1" hangingPunct="1">
              <a:buFontTx/>
              <a:buNone/>
            </a:pPr>
            <a:r>
              <a:rPr lang="en-US" altLang="en-US" sz="1600"/>
              <a:t>It is maintained by the BSA Outdoor Ethics and Conservation Subcommittee.</a:t>
            </a:r>
          </a:p>
          <a:p>
            <a:pPr eaLnBrk="1" hangingPunct="1">
              <a:buFontTx/>
              <a:buNone/>
            </a:pPr>
            <a:r>
              <a:rPr lang="en-US" altLang="en-US" sz="1600"/>
              <a:t>Updated 5/2021 and 6/2022</a:t>
            </a:r>
          </a:p>
          <a:p>
            <a:pPr eaLnBrk="1" hangingPunct="1">
              <a:buFontTx/>
              <a:buNone/>
            </a:pPr>
            <a:endParaRPr lang="en-US" altLang="en-US" sz="1600"/>
          </a:p>
          <a:p>
            <a:pPr eaLnBrk="1" hangingPunct="1">
              <a:buFontTx/>
              <a:buNone/>
            </a:pPr>
            <a:r>
              <a:rPr lang="en-US" altLang="en-US" sz="1600"/>
              <a:t>Please send suggestions &amp; updates to:  webmaster@outdoorethics-bsa.org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192419E-2CE7-A577-09EB-5045728371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Resources From</a:t>
            </a:r>
            <a:br>
              <a:rPr lang="en-US" altLang="en-US" sz="4000"/>
            </a:br>
            <a:r>
              <a:rPr lang="en-US" altLang="en-US" sz="4000"/>
              <a:t>Leave No Trace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A7FB0DD-499A-47BE-B256-1F51DD903D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1788" y="1503363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Skills &amp; Ethics Handbooks</a:t>
            </a:r>
          </a:p>
          <a:p>
            <a:pPr lvl="1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800"/>
              <a:t>Alaska Wildlands</a:t>
            </a:r>
          </a:p>
          <a:p>
            <a:pPr lvl="1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800"/>
              <a:t>Caving </a:t>
            </a:r>
          </a:p>
          <a:p>
            <a:pPr lvl="1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800"/>
              <a:t>Deserts and Canyons (downloadable)</a:t>
            </a:r>
          </a:p>
          <a:p>
            <a:pPr lvl="1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800"/>
              <a:t>Fishing </a:t>
            </a:r>
          </a:p>
          <a:p>
            <a:pPr lvl="1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800"/>
              <a:t>Horse Use </a:t>
            </a:r>
          </a:p>
          <a:p>
            <a:pPr lvl="1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800"/>
              <a:t>Lakes Region </a:t>
            </a:r>
          </a:p>
          <a:p>
            <a:pPr lvl="1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800"/>
              <a:t>Mountain Biking </a:t>
            </a:r>
          </a:p>
          <a:p>
            <a:pPr lvl="1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800"/>
              <a:t>North America (</a:t>
            </a:r>
            <a:r>
              <a:rPr lang="en-US" altLang="en-US" sz="1800">
                <a:hlinkClick r:id="rId3"/>
              </a:rPr>
              <a:t>downloadable PDF</a:t>
            </a:r>
            <a:r>
              <a:rPr lang="en-US" altLang="en-US" sz="1800"/>
              <a:t>)</a:t>
            </a:r>
          </a:p>
          <a:p>
            <a:pPr lvl="1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800"/>
              <a:t>North America - Spanish </a:t>
            </a:r>
          </a:p>
          <a:p>
            <a:pPr lvl="1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800"/>
              <a:t>Northeast Mountains </a:t>
            </a:r>
          </a:p>
          <a:p>
            <a:pPr lvl="1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800"/>
              <a:t>Pacific Northwest </a:t>
            </a:r>
          </a:p>
          <a:p>
            <a:pPr lvl="1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800"/>
              <a:t>Rock Climbing </a:t>
            </a:r>
          </a:p>
          <a:p>
            <a:pPr lvl="1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800"/>
              <a:t>Rocky Mountains (downloadable)</a:t>
            </a:r>
          </a:p>
          <a:p>
            <a:pPr lvl="1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800"/>
              <a:t>Sea Kayaking </a:t>
            </a:r>
          </a:p>
          <a:p>
            <a:pPr lvl="1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800"/>
              <a:t>Sierra Nevada </a:t>
            </a:r>
          </a:p>
          <a:p>
            <a:pPr lvl="1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800"/>
              <a:t>Southeast </a:t>
            </a:r>
          </a:p>
          <a:p>
            <a:pPr lvl="1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800"/>
              <a:t>Western River Corridors</a:t>
            </a:r>
          </a:p>
        </p:txBody>
      </p:sp>
      <p:pic>
        <p:nvPicPr>
          <p:cNvPr id="7172" name="Picture 6" descr="S_e_library">
            <a:extLst>
              <a:ext uri="{FF2B5EF4-FFF2-40B4-BE49-F238E27FC236}">
                <a16:creationId xmlns:a16="http://schemas.microsoft.com/office/drawing/2014/main" id="{39A1D14A-D0BF-865D-3991-22049C63C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B71B9DF-EBC0-6478-9B1E-F68FD38C80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Resources From</a:t>
            </a:r>
            <a:br>
              <a:rPr lang="en-US" altLang="en-US" sz="4000"/>
            </a:br>
            <a:r>
              <a:rPr lang="en-US" altLang="en-US" sz="4000"/>
              <a:t>Leave No Trace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3CEAD8D-ADC8-23F6-7B03-54E52ABDCF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/>
              <a:t>Pamphlets &amp; Brochures</a:t>
            </a:r>
          </a:p>
          <a:p>
            <a:pPr marL="1371600" lvl="2" indent="-457200" eaLnBrk="1" hangingPunct="1"/>
            <a:r>
              <a:rPr lang="en-US" altLang="en-US" sz="2000"/>
              <a:t>Group Use Brochure (</a:t>
            </a:r>
            <a:r>
              <a:rPr lang="en-US" altLang="en-US" sz="2000">
                <a:hlinkClick r:id="rId3"/>
              </a:rPr>
              <a:t>PDF available</a:t>
            </a:r>
            <a:r>
              <a:rPr lang="en-US" altLang="en-US" sz="2000"/>
              <a:t>)</a:t>
            </a:r>
          </a:p>
          <a:p>
            <a:pPr marL="1371600" lvl="2" indent="-457200" eaLnBrk="1" hangingPunct="1"/>
            <a:r>
              <a:rPr lang="en-US" altLang="en-US" sz="2000"/>
              <a:t>Ethics Reference Cards (Hang Tags)</a:t>
            </a:r>
          </a:p>
          <a:p>
            <a:pPr marL="1371600" lvl="2" indent="-457200" eaLnBrk="1" hangingPunct="1"/>
            <a:r>
              <a:rPr lang="en-US" altLang="en-US" sz="2000"/>
              <a:t>Pocket Guide</a:t>
            </a:r>
          </a:p>
          <a:p>
            <a:pPr marL="1371600" lvl="2" indent="-457200" eaLnBrk="1" hangingPunct="1"/>
            <a:r>
              <a:rPr lang="en-US" altLang="en-US" sz="2000"/>
              <a:t>Frontcountry Guide</a:t>
            </a:r>
          </a:p>
          <a:p>
            <a:pPr marL="1371600" lvl="2" indent="-457200" eaLnBrk="1" hangingPunct="1"/>
            <a:endParaRPr lang="en-US" altLang="en-US" sz="2000"/>
          </a:p>
          <a:p>
            <a:pPr marL="609600" indent="-609600" eaLnBrk="1" hangingPunct="1"/>
            <a:endParaRPr lang="en-US" altLang="en-US" sz="2800"/>
          </a:p>
        </p:txBody>
      </p:sp>
      <p:pic>
        <p:nvPicPr>
          <p:cNvPr id="9220" name="Picture 6" descr="Group_use">
            <a:extLst>
              <a:ext uri="{FF2B5EF4-FFF2-40B4-BE49-F238E27FC236}">
                <a16:creationId xmlns:a16="http://schemas.microsoft.com/office/drawing/2014/main" id="{416A3285-6F05-A663-9328-7022DC8F0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0"/>
            <a:ext cx="22098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Img_0971c">
            <a:extLst>
              <a:ext uri="{FF2B5EF4-FFF2-40B4-BE49-F238E27FC236}">
                <a16:creationId xmlns:a16="http://schemas.microsoft.com/office/drawing/2014/main" id="{5FB054C2-DE31-0D89-191E-26CE2D7BC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18669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Pg_300">
            <a:extLst>
              <a:ext uri="{FF2B5EF4-FFF2-40B4-BE49-F238E27FC236}">
                <a16:creationId xmlns:a16="http://schemas.microsoft.com/office/drawing/2014/main" id="{1DEB5C64-6804-0D37-69DC-0C0EED86E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10025"/>
            <a:ext cx="14954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2" descr="Fc_300">
            <a:extLst>
              <a:ext uri="{FF2B5EF4-FFF2-40B4-BE49-F238E27FC236}">
                <a16:creationId xmlns:a16="http://schemas.microsoft.com/office/drawing/2014/main" id="{32902358-6D44-7328-B25F-809CC125A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00500"/>
            <a:ext cx="17240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2DE04EE-38ED-6FAB-08C6-B5108FBEF8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Resources From</a:t>
            </a:r>
            <a:br>
              <a:rPr lang="en-US" altLang="en-US" sz="4000"/>
            </a:br>
            <a:r>
              <a:rPr lang="en-US" altLang="en-US" sz="4000"/>
              <a:t>Leave No Trace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1AD6AC0-FAD0-8A86-2F55-C2FEF6F0D7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Activity Guide, Teaching Leave No Trace</a:t>
            </a:r>
          </a:p>
          <a:p>
            <a:pPr eaLnBrk="1" hangingPunct="1"/>
            <a:endParaRPr lang="en-US" altLang="en-US" sz="2800"/>
          </a:p>
        </p:txBody>
      </p:sp>
      <p:pic>
        <p:nvPicPr>
          <p:cNvPr id="11268" name="Picture 6" descr="Activity_guide_300">
            <a:extLst>
              <a:ext uri="{FF2B5EF4-FFF2-40B4-BE49-F238E27FC236}">
                <a16:creationId xmlns:a16="http://schemas.microsoft.com/office/drawing/2014/main" id="{FAEC3B04-A22B-9043-59E8-E9B6F2BD1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1" t="13792" r="9961" b="8189"/>
          <a:stretch>
            <a:fillRect/>
          </a:stretch>
        </p:blipFill>
        <p:spPr bwMode="auto">
          <a:xfrm>
            <a:off x="5591175" y="2286000"/>
            <a:ext cx="35528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9ECFD47-4B7C-5F94-CF45-C87A6E7061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Resources From</a:t>
            </a:r>
            <a:br>
              <a:rPr lang="en-US" altLang="en-US" sz="4000"/>
            </a:br>
            <a:r>
              <a:rPr lang="en-US" altLang="en-US" sz="4000"/>
              <a:t>Leave No Trace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E0CE61F-D092-2940-DA81-567D68E5FC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101 Ways to Teach Leave No Trace</a:t>
            </a:r>
          </a:p>
        </p:txBody>
      </p:sp>
      <p:pic>
        <p:nvPicPr>
          <p:cNvPr id="13316" name="Picture 7" descr="101_ways">
            <a:extLst>
              <a:ext uri="{FF2B5EF4-FFF2-40B4-BE49-F238E27FC236}">
                <a16:creationId xmlns:a16="http://schemas.microsoft.com/office/drawing/2014/main" id="{47B719C3-B4FD-A2F6-D61D-6320630A3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2286000"/>
            <a:ext cx="42354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C501985-2F7D-9320-BF86-96222A399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Resources From</a:t>
            </a:r>
            <a:br>
              <a:rPr lang="en-US" altLang="en-US" sz="4000"/>
            </a:br>
            <a:r>
              <a:rPr lang="en-US" altLang="en-US" sz="4000"/>
              <a:t>Leave No Trace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1A029D5-1D64-98D7-6431-BBE12F1783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Bigfoot’s Playbook</a:t>
            </a: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4B371CA1-9B18-0663-177D-ECA5A24A5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2319338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886386F-CF62-4BC3-29F5-6A70DCC8EF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Resources From</a:t>
            </a:r>
            <a:br>
              <a:rPr lang="en-US" altLang="en-US" sz="4000"/>
            </a:br>
            <a:r>
              <a:rPr lang="en-US" altLang="en-US" sz="4000"/>
              <a:t>Leave No Trace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1415281-8756-DBC0-44B4-BDF3369F65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6096000" cy="2895600"/>
          </a:xfrm>
        </p:spPr>
        <p:txBody>
          <a:bodyPr/>
          <a:lstStyle/>
          <a:p>
            <a:pPr eaLnBrk="1" hangingPunct="1"/>
            <a:r>
              <a:rPr lang="en-US" altLang="en-US"/>
              <a:t>Videos</a:t>
            </a:r>
          </a:p>
          <a:p>
            <a:pPr lvl="2" eaLnBrk="1" hangingPunct="1"/>
            <a:r>
              <a:rPr lang="en-US" altLang="en-US" sz="2000"/>
              <a:t>NPS Leave No Trace DVD</a:t>
            </a:r>
            <a:br>
              <a:rPr lang="en-US" altLang="en-US" sz="2000"/>
            </a:br>
            <a:r>
              <a:rPr lang="en-US" altLang="en-US" sz="2000"/>
              <a:t>Viewable (and downloadable)</a:t>
            </a:r>
            <a:br>
              <a:rPr lang="en-US" altLang="en-US" sz="2000"/>
            </a:br>
            <a:r>
              <a:rPr lang="en-US" altLang="en-US" sz="2000"/>
              <a:t> at </a:t>
            </a:r>
            <a:r>
              <a:rPr lang="en-US" altLang="en-US" sz="2000">
                <a:hlinkClick r:id="rId3"/>
              </a:rPr>
              <a:t>NPS website</a:t>
            </a:r>
            <a:endParaRPr lang="en-US" altLang="en-US" sz="2000"/>
          </a:p>
          <a:p>
            <a:pPr lvl="2" eaLnBrk="1" hangingPunct="1"/>
            <a:r>
              <a:rPr lang="en-US" altLang="en-US" sz="2000"/>
              <a:t>Many Videos on YouTube</a:t>
            </a:r>
            <a:br>
              <a:rPr lang="en-US" altLang="en-US" sz="2000"/>
            </a:br>
            <a:endParaRPr lang="en-US" altLang="en-US" sz="2000"/>
          </a:p>
        </p:txBody>
      </p:sp>
      <p:pic>
        <p:nvPicPr>
          <p:cNvPr id="17412" name="Picture 11" descr="Nps_dvd_small">
            <a:hlinkClick r:id="rId4" action="ppaction://hlinkfile"/>
            <a:extLst>
              <a:ext uri="{FF2B5EF4-FFF2-40B4-BE49-F238E27FC236}">
                <a16:creationId xmlns:a16="http://schemas.microsoft.com/office/drawing/2014/main" id="{E17F9210-B4AC-F90E-52C1-159F369D2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21621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197792F-9550-582E-972B-EA94A8D89A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Resources From</a:t>
            </a:r>
            <a:br>
              <a:rPr lang="en-US" altLang="en-US" sz="4000"/>
            </a:br>
            <a:r>
              <a:rPr lang="en-US" altLang="en-US" sz="4000"/>
              <a:t>Leave No Trace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E5474D3-E391-602D-DF6B-598607F76D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Peak Pack / Teen Pack</a:t>
            </a:r>
            <a:endParaRPr lang="en-US" altLang="en-US" sz="2800"/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/>
              <a:t>Designed to teach kids 6-12 years old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/>
              <a:t>Each module about 30-60 minutes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/>
              <a:t>Designed to be easy to facilitate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/>
              <a:t>Additional Modules available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/>
              <a:t>Teen Activity Pack available</a:t>
            </a:r>
          </a:p>
        </p:txBody>
      </p:sp>
      <p:pic>
        <p:nvPicPr>
          <p:cNvPr id="19460" name="Picture 6" descr="Peak3">
            <a:extLst>
              <a:ext uri="{FF2B5EF4-FFF2-40B4-BE49-F238E27FC236}">
                <a16:creationId xmlns:a16="http://schemas.microsoft.com/office/drawing/2014/main" id="{26CBA803-7BF6-E992-F4D9-362C00CCB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7195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 descr="Peak_add_modules">
            <a:extLst>
              <a:ext uri="{FF2B5EF4-FFF2-40B4-BE49-F238E27FC236}">
                <a16:creationId xmlns:a16="http://schemas.microsoft.com/office/drawing/2014/main" id="{8E68A7E9-70BC-F41B-204F-35AC4FAE8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95800"/>
            <a:ext cx="2857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 descr="Teen">
            <a:extLst>
              <a:ext uri="{FF2B5EF4-FFF2-40B4-BE49-F238E27FC236}">
                <a16:creationId xmlns:a16="http://schemas.microsoft.com/office/drawing/2014/main" id="{89CD8463-63BC-2E65-0516-8BBB8A527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33600"/>
            <a:ext cx="22479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ront Country - Large Group">
  <a:themeElements>
    <a:clrScheme name="Front Country - Large Grou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ront Country - Large Grou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Front Country - Large Gro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nt Country - Large Grou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nt Country - Large Grou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nt Country - Large Grou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nt Country - Large Grou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nt Country - Large Grou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ont Country - Large Grou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ont Country - Large Grou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ont Country - Large Grou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ont Country - Large Grou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ont Country - Large Grou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ont Country - Large Grou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Front Country - Large Group</Template>
  <TotalTime>2438</TotalTime>
  <Words>505</Words>
  <Application>Microsoft Office PowerPoint</Application>
  <PresentationFormat>On-screen Show (4:3)</PresentationFormat>
  <Paragraphs>111</Paragraphs>
  <Slides>22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Wingdings</vt:lpstr>
      <vt:lpstr>Front Country - Large Group</vt:lpstr>
      <vt:lpstr>Leave No Trace  Teaching Resources</vt:lpstr>
      <vt:lpstr>Resources From Leave No Trace</vt:lpstr>
      <vt:lpstr>Resources From Leave No Trace</vt:lpstr>
      <vt:lpstr>Resources From Leave No Trace</vt:lpstr>
      <vt:lpstr>Resources From Leave No Trace</vt:lpstr>
      <vt:lpstr>Resources From Leave No Trace</vt:lpstr>
      <vt:lpstr>Resources From Leave No Trace</vt:lpstr>
      <vt:lpstr>Resources From Leave No Trace</vt:lpstr>
      <vt:lpstr>Resources From Leave No Trace</vt:lpstr>
      <vt:lpstr>Resources From Leave No Trace</vt:lpstr>
      <vt:lpstr>Resources From Leave No Trace</vt:lpstr>
      <vt:lpstr>Resources From Leave No Trace</vt:lpstr>
      <vt:lpstr>Resources From Leave No Trace</vt:lpstr>
      <vt:lpstr>Resources From the Boy Scouts of America</vt:lpstr>
      <vt:lpstr>Resources From the Boy Scouts of America</vt:lpstr>
      <vt:lpstr>Resources From the BSA Outdoor Ethics Committee</vt:lpstr>
      <vt:lpstr>Resources From the BSA Outdoor Ethics Committee</vt:lpstr>
      <vt:lpstr>PowerPoint Presentation</vt:lpstr>
      <vt:lpstr>Resources From the BSA Outdoor Ethics Committee</vt:lpstr>
      <vt:lpstr>Resources From the BSA Outdoor Ethics Committee</vt:lpstr>
      <vt:lpstr>The End</vt:lpstr>
      <vt:lpstr>Revisions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LNT Teaching Resources Organizing Trainer Courses</dc:title>
  <dc:creator>Dan Thompson</dc:creator>
  <cp:lastModifiedBy>Mark Hammer</cp:lastModifiedBy>
  <cp:revision>30</cp:revision>
  <dcterms:created xsi:type="dcterms:W3CDTF">2010-05-23T20:24:06Z</dcterms:created>
  <dcterms:modified xsi:type="dcterms:W3CDTF">2023-07-29T23:50:33Z</dcterms:modified>
</cp:coreProperties>
</file>